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26" r:id="rId6"/>
    <p:sldId id="327" r:id="rId7"/>
    <p:sldId id="316" r:id="rId8"/>
    <p:sldId id="317" r:id="rId9"/>
    <p:sldId id="318" r:id="rId10"/>
    <p:sldId id="319" r:id="rId11"/>
    <p:sldId id="320" r:id="rId12"/>
    <p:sldId id="32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5388" autoAdjust="0"/>
  </p:normalViewPr>
  <p:slideViewPr>
    <p:cSldViewPr snapToGrid="0">
      <p:cViewPr varScale="1">
        <p:scale>
          <a:sx n="83" d="100"/>
          <a:sy n="83" d="100"/>
        </p:scale>
        <p:origin x="858" y="9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59DCF-6EF5-7BB3-8746-40FDCC9DA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29A4E-6CD5-20B4-C936-9E972D6F4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0680C-4110-E4A0-24DC-434029680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AA179-576D-7E6A-CF62-D7DC430F2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3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0" y="3428734"/>
            <a:ext cx="4604887" cy="3200400"/>
          </a:xfrm>
        </p:spPr>
        <p:txBody>
          <a:bodyPr>
            <a:normAutofit fontScale="90000"/>
          </a:bodyPr>
          <a:lstStyle/>
          <a:p>
            <a:r>
              <a:rPr lang="en-US"/>
              <a:t>Virtual X-ray Simulation</a:t>
            </a:r>
            <a:br>
              <a:rPr lang="en-US"/>
            </a:br>
            <a:br>
              <a:rPr lang="en-US"/>
            </a:br>
            <a:r>
              <a:rPr lang="en-US"/>
              <a:t>By Amber Kaul &amp;</a:t>
            </a:r>
            <a:br>
              <a:rPr lang="en-US"/>
            </a:br>
            <a:r>
              <a:rPr lang="en-US"/>
              <a:t>Derek Herrera</a:t>
            </a:r>
          </a:p>
        </p:txBody>
      </p:sp>
      <p:pic>
        <p:nvPicPr>
          <p:cNvPr id="4" name="Record (online-voice-recorder.com)">
            <a:hlinkClick r:id="" action="ppaction://media"/>
            <a:extLst>
              <a:ext uri="{FF2B5EF4-FFF2-40B4-BE49-F238E27FC236}">
                <a16:creationId xmlns:a16="http://schemas.microsoft.com/office/drawing/2014/main" id="{7E779E67-7580-C714-50BD-D1257A51B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086" y="52028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78" y="515912"/>
            <a:ext cx="4805997" cy="2689629"/>
          </a:xfrm>
        </p:spPr>
        <p:txBody>
          <a:bodyPr/>
          <a:lstStyle/>
          <a:p>
            <a:r>
              <a:rPr lang="en-US"/>
              <a:t>WHAT WE BUILT</a:t>
            </a:r>
          </a:p>
          <a:p>
            <a:endParaRPr lang="en-US"/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-1046" t="1891" r="29746" b="-2101"/>
          <a:stretch>
            <a:fillRect/>
          </a:stretch>
        </p:blipFill>
        <p:spPr>
          <a:xfrm>
            <a:off x="0" y="-134"/>
            <a:ext cx="6877543" cy="687241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2461" y="2726553"/>
            <a:ext cx="4805997" cy="23897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20000"/>
              </a:lnSpc>
              <a:buFont typeface="Calibri,Sans-Serif"/>
              <a:buChar char="-"/>
            </a:pPr>
            <a:r>
              <a:rPr lang="en-US" sz="2400"/>
              <a:t>Interactive x-ray simulator using Beer-Lambert Law</a:t>
            </a:r>
          </a:p>
          <a:p>
            <a:pPr marL="342900" indent="-342900">
              <a:lnSpc>
                <a:spcPct val="120000"/>
              </a:lnSpc>
              <a:buFont typeface="Calibri,Sans-Serif"/>
              <a:buChar char="-"/>
            </a:pPr>
            <a:r>
              <a:rPr lang="en-US" sz="2400"/>
              <a:t>2D test phantom + 3D leg  phantom with fractures</a:t>
            </a:r>
          </a:p>
          <a:p>
            <a:pPr marL="342900" indent="-342900">
              <a:lnSpc>
                <a:spcPct val="120000"/>
              </a:lnSpc>
              <a:buFont typeface="Calibri,Sans-Serif"/>
              <a:buChar char="-"/>
            </a:pPr>
            <a:r>
              <a:rPr lang="en-US" sz="2400"/>
              <a:t>Real-time parameter control</a:t>
            </a:r>
          </a:p>
          <a:p>
            <a:pPr marL="342900" indent="-342900">
              <a:lnSpc>
                <a:spcPct val="120000"/>
              </a:lnSpc>
              <a:buFont typeface="Calibri,Sans-Serif"/>
              <a:buChar char="-"/>
            </a:pPr>
            <a:r>
              <a:rPr lang="en-US" sz="2400"/>
              <a:t>Quality metrics and analysis tools</a:t>
            </a:r>
          </a:p>
          <a:p>
            <a:pPr>
              <a:lnSpc>
                <a:spcPct val="120000"/>
              </a:lnSpc>
            </a:pPr>
            <a:endParaRPr lang="en-US" sz="2400"/>
          </a:p>
          <a:p>
            <a:endParaRPr lang="en-US" sz="2400"/>
          </a:p>
        </p:txBody>
      </p:sp>
      <p:pic>
        <p:nvPicPr>
          <p:cNvPr id="4" name="Record (online-voice-recorder.com) copy">
            <a:hlinkClick r:id="" action="ppaction://media"/>
            <a:extLst>
              <a:ext uri="{FF2B5EF4-FFF2-40B4-BE49-F238E27FC236}">
                <a16:creationId xmlns:a16="http://schemas.microsoft.com/office/drawing/2014/main" id="{50B10B5D-AD28-DD22-2E16-373F95C5F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0875" y="529445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D123-0EE1-CCA3-AA24-AB4D16AF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D57C-914F-E88D-10F3-9B1A9A61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1" y="926598"/>
            <a:ext cx="7273637" cy="1646555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The Physics used</a:t>
            </a:r>
            <a:endParaRPr lang="en-US" sz="4000"/>
          </a:p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860C-2B50-6763-0355-3410FF7A9F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54241" y="2342231"/>
            <a:ext cx="7273638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Beer-Lambert Law</a:t>
            </a:r>
            <a:r>
              <a:rPr lang="en-US" sz="3200" cap="none">
                <a:ea typeface="+mn-lt"/>
                <a:cs typeface="+mn-lt"/>
              </a:rPr>
              <a:t>: </a:t>
            </a:r>
            <a:r>
              <a:rPr lang="en-US" sz="3200">
                <a:ea typeface="+mn-lt"/>
                <a:cs typeface="+mn-lt"/>
              </a:rPr>
              <a:t>I = I₀ · e^(-</a:t>
            </a:r>
            <a:r>
              <a:rPr lang="en-US" sz="3200" err="1">
                <a:ea typeface="+mn-lt"/>
                <a:cs typeface="+mn-lt"/>
              </a:rPr>
              <a:t>μ·d</a:t>
            </a:r>
            <a:r>
              <a:rPr lang="en-US" sz="3200">
                <a:ea typeface="+mn-lt"/>
                <a:cs typeface="+mn-lt"/>
              </a:rPr>
              <a:t>)</a:t>
            </a:r>
            <a:endParaRPr lang="en-US" sz="3200"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Real attenuation data from NIST</a:t>
            </a:r>
          </a:p>
          <a:p>
            <a:r>
              <a:rPr lang="en-US" sz="3200">
                <a:ea typeface="+mn-lt"/>
                <a:cs typeface="+mn-lt"/>
              </a:rPr>
              <a:t>Energy range</a:t>
            </a:r>
            <a:r>
              <a:rPr lang="en-US" sz="3200" cap="none">
                <a:ea typeface="+mn-lt"/>
                <a:cs typeface="+mn-lt"/>
              </a:rPr>
              <a:t>: </a:t>
            </a:r>
            <a:r>
              <a:rPr lang="en-US" sz="3200">
                <a:ea typeface="+mn-lt"/>
                <a:cs typeface="+mn-lt"/>
              </a:rPr>
              <a:t>20-150 keV</a:t>
            </a:r>
            <a:endParaRPr lang="en-US" sz="3200">
              <a:ea typeface="+mn-lt"/>
              <a:cs typeface="Calibri" panose="020F0502020204030204"/>
            </a:endParaRPr>
          </a:p>
          <a:p>
            <a:r>
              <a:rPr lang="en-US" sz="3200">
                <a:ea typeface="+mn-lt"/>
                <a:cs typeface="+mn-lt"/>
              </a:rPr>
              <a:t>Geometric magnification + realistic noise</a:t>
            </a:r>
            <a:endParaRPr lang="en-US" sz="32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9D475-6A26-6F8F-AF39-E95C1A404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Record (online-voice-recorder.com)-2">
            <a:hlinkClick r:id="" action="ppaction://media"/>
            <a:extLst>
              <a:ext uri="{FF2B5EF4-FFF2-40B4-BE49-F238E27FC236}">
                <a16:creationId xmlns:a16="http://schemas.microsoft.com/office/drawing/2014/main" id="{D214DFA8-763A-ABAC-4CF2-4607C1027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514859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14" y="-619205"/>
            <a:ext cx="6331788" cy="3368819"/>
          </a:xfrm>
        </p:spPr>
        <p:txBody>
          <a:bodyPr/>
          <a:lstStyle/>
          <a:p>
            <a:r>
              <a:rPr lang="en-US"/>
              <a:t>What you can do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0E2939C-B2DC-9FF4-DD97-334D9A9E433D}"/>
              </a:ext>
            </a:extLst>
          </p:cNvPr>
          <p:cNvSpPr txBox="1">
            <a:spLocks/>
          </p:cNvSpPr>
          <p:nvPr/>
        </p:nvSpPr>
        <p:spPr>
          <a:xfrm>
            <a:off x="358255" y="3034784"/>
            <a:ext cx="6329997" cy="2389736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400">
                <a:ea typeface="+mn-lt"/>
                <a:cs typeface="+mn-lt"/>
              </a:rPr>
              <a:t>Web interface with real-time updates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400">
                <a:ea typeface="+mn-lt"/>
                <a:cs typeface="+mn-lt"/>
              </a:rPr>
              <a:t>View images, profiles, and quality metrics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400">
                <a:ea typeface="+mn-lt"/>
                <a:cs typeface="+mn-lt"/>
              </a:rPr>
              <a:t>Batch analysis button for parameter sweeps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400">
                <a:ea typeface="+mn-lt"/>
                <a:cs typeface="+mn-lt"/>
              </a:rPr>
              <a:t>Test simulator button to verify installation</a:t>
            </a:r>
          </a:p>
          <a:p>
            <a:pPr marL="342900" indent="-342900" algn="l">
              <a:buFont typeface="Calibri" panose="020B0604020202020204" pitchFamily="34" charset="0"/>
              <a:buChar char="-"/>
            </a:pPr>
            <a:r>
              <a:rPr lang="en-US" sz="2400">
                <a:ea typeface="+mn-lt"/>
                <a:cs typeface="+mn-lt"/>
              </a:rPr>
              <a:t>Fracture visibility studies</a:t>
            </a:r>
            <a:endParaRPr lang="en-US" sz="2400"/>
          </a:p>
          <a:p>
            <a:pPr marL="342900" indent="-342900" algn="l">
              <a:lnSpc>
                <a:spcPct val="120000"/>
              </a:lnSpc>
              <a:buFont typeface="Calibri"/>
              <a:buChar char="-"/>
            </a:pPr>
            <a:endParaRPr lang="en-US" sz="2400"/>
          </a:p>
          <a:p>
            <a:pPr algn="l">
              <a:lnSpc>
                <a:spcPct val="120000"/>
              </a:lnSpc>
            </a:pPr>
            <a:endParaRPr lang="en-US" sz="2400"/>
          </a:p>
          <a:p>
            <a:pPr algn="l"/>
            <a:endParaRPr lang="en-US" sz="2400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43960F-F4A1-A223-BC73-D8F87298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783" y="2270"/>
            <a:ext cx="6084087" cy="6858000"/>
          </a:xfrm>
          <a:prstGeom prst="rect">
            <a:avLst/>
          </a:prstGeom>
        </p:spPr>
      </p:pic>
      <p:pic>
        <p:nvPicPr>
          <p:cNvPr id="20" name="Record (online-voice-recorder.com)-3">
            <a:hlinkClick r:id="" action="ppaction://media"/>
            <a:extLst>
              <a:ext uri="{FF2B5EF4-FFF2-40B4-BE49-F238E27FC236}">
                <a16:creationId xmlns:a16="http://schemas.microsoft.com/office/drawing/2014/main" id="{C81C6B27-38C3-F289-1A13-B02166633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7928" y="32334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34" y="-937549"/>
            <a:ext cx="6983392" cy="2689629"/>
          </a:xfrm>
        </p:spPr>
        <p:txBody>
          <a:bodyPr/>
          <a:lstStyle/>
          <a:p>
            <a:r>
              <a:rPr lang="en-US" b="1" dirty="0"/>
              <a:t>HOW THE SIMULATOR WORKS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9838" y="2141316"/>
            <a:ext cx="11123271" cy="42826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X-ray imaging modeled using the Beer-Lambert Law</a:t>
            </a:r>
            <a:br>
              <a:rPr lang="en-US" dirty="0"/>
            </a:br>
            <a:r>
              <a:rPr lang="en-US" dirty="0"/>
              <a:t>I = I0 * exp(-</a:t>
            </a:r>
            <a:r>
              <a:rPr lang="el-GR" dirty="0"/>
              <a:t>μ * </a:t>
            </a:r>
            <a:r>
              <a:rPr lang="en-US" dirty="0"/>
              <a:t>d)</a:t>
            </a:r>
          </a:p>
          <a:p>
            <a:r>
              <a:rPr lang="en-US" dirty="0"/>
              <a:t>Realistic attenuation values for air, soft tissue, and bone</a:t>
            </a:r>
          </a:p>
          <a:p>
            <a:r>
              <a:rPr lang="en-US" dirty="0"/>
              <a:t>Modular Python architecture:</a:t>
            </a:r>
          </a:p>
          <a:p>
            <a:pPr lvl="1"/>
            <a:r>
              <a:rPr lang="en-US" b="1" dirty="0" err="1"/>
              <a:t>XRaySimulator</a:t>
            </a:r>
            <a:r>
              <a:rPr lang="en-US" dirty="0"/>
              <a:t> – phantoms, physics, geometry, noise</a:t>
            </a:r>
          </a:p>
          <a:p>
            <a:pPr lvl="1"/>
            <a:r>
              <a:rPr lang="en-US" b="1" dirty="0" err="1"/>
              <a:t>ImageMetrics</a:t>
            </a:r>
            <a:r>
              <a:rPr lang="en-US" dirty="0"/>
              <a:t> – contrast, sharpness, edge strength</a:t>
            </a:r>
          </a:p>
          <a:p>
            <a:pPr lvl="1"/>
            <a:r>
              <a:rPr lang="en-US" b="1" dirty="0" err="1"/>
              <a:t>BatchAnalysis</a:t>
            </a:r>
            <a:r>
              <a:rPr lang="en-US" dirty="0"/>
              <a:t> – automated sweeps for energy, angles, distance, fractures</a:t>
            </a:r>
          </a:p>
          <a:p>
            <a:pPr lvl="1"/>
            <a:r>
              <a:rPr lang="en-US" b="1" dirty="0" err="1"/>
              <a:t>Streamlit</a:t>
            </a:r>
            <a:r>
              <a:rPr lang="en-US" b="1" dirty="0"/>
              <a:t> GUI</a:t>
            </a:r>
            <a:r>
              <a:rPr lang="en-US" dirty="0"/>
              <a:t> – real-time parameter control</a:t>
            </a:r>
          </a:p>
          <a:p>
            <a:r>
              <a:rPr lang="en-US" b="1" dirty="0"/>
              <a:t>Full Pipeline</a:t>
            </a:r>
            <a:endParaRPr lang="en-US" dirty="0"/>
          </a:p>
          <a:p>
            <a:r>
              <a:rPr lang="en-US" dirty="0"/>
              <a:t>Generate phantom (2D or 3D)</a:t>
            </a:r>
          </a:p>
          <a:p>
            <a:r>
              <a:rPr lang="en-US" dirty="0"/>
              <a:t>Apply beam angle rotation</a:t>
            </a:r>
          </a:p>
          <a:p>
            <a:r>
              <a:rPr lang="en-US" dirty="0"/>
              <a:t>Compute attenuation projection</a:t>
            </a:r>
          </a:p>
          <a:p>
            <a:r>
              <a:rPr lang="en-US" dirty="0"/>
              <a:t>Apply magnification and penumbra blur</a:t>
            </a:r>
          </a:p>
          <a:p>
            <a:r>
              <a:rPr lang="en-US" dirty="0"/>
              <a:t>Add Poisson + Gaussian noise</a:t>
            </a:r>
          </a:p>
          <a:p>
            <a:r>
              <a:rPr lang="en-US" dirty="0"/>
              <a:t>Display image, metrics, and profiles in the GUI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DACAD9-45ED-B0B8-C1A3-48A811295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3766" y="3124199"/>
            <a:ext cx="1477701" cy="147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"/>
    </mc:Choice>
    <mc:Fallback>
      <p:transition spd="slow" advTm="1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Models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2D TEST PHANTOM</a:t>
            </a:r>
            <a:br>
              <a:rPr lang="en-US" dirty="0"/>
            </a:br>
            <a:r>
              <a:rPr lang="en-US" dirty="0"/>
              <a:t>-Contains circles, rectangles, and triangular bone elements</a:t>
            </a:r>
            <a:br>
              <a:rPr lang="en-US" dirty="0"/>
            </a:br>
            <a:r>
              <a:rPr lang="en-US" dirty="0"/>
              <a:t>-Used to validate geometry, rotation, and attenuation</a:t>
            </a:r>
            <a:br>
              <a:rPr lang="en-US" dirty="0"/>
            </a:br>
            <a:r>
              <a:rPr lang="en-US" dirty="0"/>
              <a:t>-Produces clean profiles for distance and angle testing</a:t>
            </a:r>
          </a:p>
          <a:p>
            <a:r>
              <a:rPr lang="en-US" b="1" dirty="0"/>
              <a:t>3D LEG PHANTOM</a:t>
            </a:r>
            <a:br>
              <a:rPr lang="en-US" dirty="0"/>
            </a:br>
            <a:r>
              <a:rPr lang="en-US" dirty="0"/>
              <a:t>-Soft-tissue cylinder + inner bone cylinder</a:t>
            </a:r>
            <a:br>
              <a:rPr lang="en-US" dirty="0"/>
            </a:br>
            <a:r>
              <a:rPr lang="en-US" dirty="0"/>
              <a:t>-Fracture simulation:</a:t>
            </a:r>
          </a:p>
          <a:p>
            <a:r>
              <a:rPr lang="en-US" dirty="0"/>
              <a:t>Width (1–5 </a:t>
            </a:r>
            <a:r>
              <a:rPr lang="en-US" dirty="0" err="1"/>
              <a:t>px</a:t>
            </a:r>
            <a:r>
              <a:rPr lang="en-US" dirty="0"/>
              <a:t>)</a:t>
            </a:r>
          </a:p>
          <a:p>
            <a:r>
              <a:rPr lang="en-US" dirty="0"/>
              <a:t>Angle (0–45°)</a:t>
            </a:r>
          </a:p>
          <a:p>
            <a:r>
              <a:rPr lang="en-US" dirty="0"/>
              <a:t>Gap carved by removing bone voxels along rotated line</a:t>
            </a:r>
            <a:br>
              <a:rPr lang="en-US" dirty="0"/>
            </a:br>
            <a:r>
              <a:rPr lang="en-US" dirty="0"/>
              <a:t>-Projected into a 2D x-ray image to study fracture visibility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7F7F09-ADE1-7B89-53BD-1CA2AA5F2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035" y="0"/>
            <a:ext cx="995426" cy="995426"/>
          </a:xfrm>
          <a:prstGeom prst="rect">
            <a:avLst/>
          </a:prstGeo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00ECDB2D-BB3A-9D2F-FA95-572FEE87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132" y="532435"/>
            <a:ext cx="4114708" cy="2065779"/>
          </a:xfrm>
          <a:prstGeom prst="rect">
            <a:avLst/>
          </a:prstGeom>
        </p:spPr>
      </p:pic>
      <p:pic>
        <p:nvPicPr>
          <p:cNvPr id="9" name="Picture 8" descr="A chart of a diagram&#10;&#10;AI-generated content may be incorrect.">
            <a:extLst>
              <a:ext uri="{FF2B5EF4-FFF2-40B4-BE49-F238E27FC236}">
                <a16:creationId xmlns:a16="http://schemas.microsoft.com/office/drawing/2014/main" id="{93B4BD5D-DF9C-FFDE-233F-4069FE93E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132" y="2765524"/>
            <a:ext cx="4305059" cy="24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59"/>
    </mc:Choice>
    <mc:Fallback>
      <p:transition spd="slow" advTm="26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79" y="312516"/>
            <a:ext cx="4896678" cy="1511712"/>
          </a:xfrm>
        </p:spPr>
        <p:txBody>
          <a:bodyPr>
            <a:normAutofit fontScale="90000"/>
          </a:bodyPr>
          <a:lstStyle/>
          <a:p>
            <a:r>
              <a:rPr lang="en-US" dirty="0"/>
              <a:t>Geometry &amp; Energy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8025" y="2031673"/>
            <a:ext cx="8696445" cy="407975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GEOMETRY MODEL</a:t>
            </a:r>
            <a:endParaRPr lang="en-US" dirty="0"/>
          </a:p>
          <a:p>
            <a:r>
              <a:rPr lang="en-US" dirty="0"/>
              <a:t>Magnification: M = </a:t>
            </a:r>
            <a:r>
              <a:rPr lang="en-US" dirty="0" err="1"/>
              <a:t>film_distance</a:t>
            </a:r>
            <a:r>
              <a:rPr lang="en-US" dirty="0"/>
              <a:t> / </a:t>
            </a:r>
            <a:r>
              <a:rPr lang="en-US" dirty="0" err="1"/>
              <a:t>object_distance</a:t>
            </a:r>
            <a:endParaRPr lang="en-US" dirty="0"/>
          </a:p>
          <a:p>
            <a:r>
              <a:rPr lang="en-US" dirty="0"/>
              <a:t>Image rescaled using interpolation</a:t>
            </a:r>
          </a:p>
          <a:p>
            <a:r>
              <a:rPr lang="en-US" dirty="0"/>
              <a:t>Cropping/padding restores output to 512x512</a:t>
            </a:r>
          </a:p>
          <a:p>
            <a:r>
              <a:rPr lang="en-US" dirty="0"/>
              <a:t>Penumbra blur:</a:t>
            </a:r>
            <a:br>
              <a:rPr lang="en-US" dirty="0"/>
            </a:br>
            <a:r>
              <a:rPr lang="en-US" dirty="0"/>
              <a:t>blur = max(0.1, (</a:t>
            </a:r>
            <a:r>
              <a:rPr lang="en-US" dirty="0" err="1"/>
              <a:t>film_distance</a:t>
            </a:r>
            <a:r>
              <a:rPr lang="en-US" dirty="0"/>
              <a:t> - </a:t>
            </a:r>
            <a:r>
              <a:rPr lang="en-US" dirty="0" err="1"/>
              <a:t>object_distance</a:t>
            </a:r>
            <a:r>
              <a:rPr lang="en-US" dirty="0"/>
              <a:t>) / </a:t>
            </a:r>
            <a:r>
              <a:rPr lang="en-US" dirty="0" err="1"/>
              <a:t>source_distance</a:t>
            </a:r>
            <a:r>
              <a:rPr lang="en-US" dirty="0"/>
              <a:t>)</a:t>
            </a:r>
          </a:p>
          <a:p>
            <a:r>
              <a:rPr lang="en-US" b="1" dirty="0"/>
              <a:t>ENERGY MODEL</a:t>
            </a:r>
            <a:endParaRPr lang="en-US" dirty="0"/>
          </a:p>
          <a:p>
            <a:r>
              <a:rPr lang="el-GR" dirty="0"/>
              <a:t>μ(</a:t>
            </a:r>
            <a:r>
              <a:rPr lang="en-US" dirty="0"/>
              <a:t>E) values retrieved via interpolation</a:t>
            </a:r>
          </a:p>
          <a:p>
            <a:r>
              <a:rPr lang="en-US" dirty="0"/>
              <a:t>Low energy → high contrast (strong attenuation differences)</a:t>
            </a:r>
          </a:p>
          <a:p>
            <a:r>
              <a:rPr lang="en-US" dirty="0"/>
              <a:t>High energy → lower contrast, higher transmission</a:t>
            </a:r>
          </a:p>
          <a:p>
            <a:r>
              <a:rPr lang="en-US" b="1" dirty="0"/>
              <a:t>BEAM ANGLE</a:t>
            </a:r>
            <a:endParaRPr lang="en-US" dirty="0"/>
          </a:p>
          <a:p>
            <a:r>
              <a:rPr lang="en-US" dirty="0"/>
              <a:t>Phantom rotated before attenuation projection</a:t>
            </a:r>
          </a:p>
          <a:p>
            <a:r>
              <a:rPr lang="en-US" dirty="0"/>
              <a:t>Used to study A-P, oblique, and angled views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81E90F-EB58-553F-5784-B23E8E1E5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8099" y="3023885"/>
            <a:ext cx="1361955" cy="13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6"/>
    </mc:Choice>
    <mc:Fallback>
      <p:transition spd="slow" advTm="32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73" y="-310087"/>
            <a:ext cx="10363201" cy="1629601"/>
          </a:xfrm>
        </p:spPr>
        <p:txBody>
          <a:bodyPr/>
          <a:lstStyle/>
          <a:p>
            <a:r>
              <a:rPr lang="en-US" dirty="0"/>
              <a:t>Key Results: 2D Phantom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3812" y="844951"/>
            <a:ext cx="10984376" cy="4091101"/>
          </a:xfrm>
        </p:spPr>
        <p:txBody>
          <a:bodyPr>
            <a:noAutofit/>
          </a:bodyPr>
          <a:lstStyle/>
          <a:p>
            <a:r>
              <a:rPr lang="en-US" sz="1200" b="1" dirty="0"/>
              <a:t>DISTANCE EFFECTS</a:t>
            </a:r>
            <a:endParaRPr lang="en-US" sz="1200" dirty="0"/>
          </a:p>
          <a:p>
            <a:r>
              <a:rPr lang="en-US" sz="1200" dirty="0"/>
              <a:t>Changing source and object distance alters magnification and edge sharpness</a:t>
            </a:r>
          </a:p>
          <a:p>
            <a:r>
              <a:rPr lang="en-US" sz="1200" dirty="0"/>
              <a:t>Film distance has comparatively small influence on the final image</a:t>
            </a:r>
          </a:p>
          <a:p>
            <a:r>
              <a:rPr lang="en-US" sz="1200" dirty="0"/>
              <a:t>These tests validated the geometry pipeline (magnification + penumbra blur)</a:t>
            </a:r>
          </a:p>
          <a:p>
            <a:r>
              <a:rPr lang="en-US" sz="1200" b="1" dirty="0"/>
              <a:t>ENERGY EFFECTS</a:t>
            </a:r>
            <a:endParaRPr lang="en-US" sz="1200" dirty="0"/>
          </a:p>
          <a:p>
            <a:r>
              <a:rPr lang="en-US" sz="1200" dirty="0"/>
              <a:t>As energy increases, contrast decreases because attenuation coefficients for different tissues converge</a:t>
            </a:r>
          </a:p>
          <a:p>
            <a:r>
              <a:rPr lang="en-US" sz="1200" dirty="0"/>
              <a:t>Mean intensity increases at higher energy, reflecting greater transmission through all materials</a:t>
            </a:r>
          </a:p>
          <a:p>
            <a:r>
              <a:rPr lang="en-US" sz="1200" dirty="0"/>
              <a:t>Edge strength and sharpness change only slightly, consistent with stable geometric structure</a:t>
            </a:r>
          </a:p>
          <a:p>
            <a:r>
              <a:rPr lang="en-US" sz="1200" b="1" dirty="0"/>
              <a:t>METRIC INSIGHTS</a:t>
            </a:r>
            <a:endParaRPr lang="en-US" sz="1200" dirty="0"/>
          </a:p>
          <a:p>
            <a:r>
              <a:rPr lang="en-US" sz="1200" dirty="0"/>
              <a:t>Contrast, sharpness, gradient entropy, and edge strength provide quantitative confirmation of visual trends</a:t>
            </a:r>
          </a:p>
          <a:p>
            <a:r>
              <a:rPr lang="en-US" sz="1200" dirty="0"/>
              <a:t>Metrics let us compare parameter sweeps objectively rather than relying only on images</a:t>
            </a:r>
          </a:p>
          <a:p>
            <a:r>
              <a:rPr lang="en-US" sz="1200" dirty="0"/>
              <a:t>The smooth, monotonic behavior across energy levels verifies that the Beer-Lambert and μ-lookup system is implemented correctly</a:t>
            </a:r>
          </a:p>
          <a:p>
            <a:r>
              <a:rPr lang="en-US" sz="1200" dirty="0"/>
              <a:t>These measurements establish a foundation for evaluating more complex cases like 3D fracture visibility</a:t>
            </a:r>
          </a:p>
          <a:p>
            <a:r>
              <a:rPr lang="en-US" sz="1200" b="1" dirty="0"/>
              <a:t>BEAM ANGLE EFFECTS</a:t>
            </a:r>
            <a:endParaRPr lang="en-US" sz="1200" dirty="0"/>
          </a:p>
          <a:p>
            <a:r>
              <a:rPr lang="en-US" sz="1200" dirty="0"/>
              <a:t>Rotating the beam shifts and distorts the projected anatomy</a:t>
            </a:r>
          </a:p>
          <a:p>
            <a:r>
              <a:rPr lang="en-US" sz="1200" dirty="0"/>
              <a:t>Profiles change shape even when global metrics remain stable, demonstrating the value of visual + numerical assessment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EB0014-9C7C-E9BC-9A40-95DAB1B61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9823" y="2649638"/>
            <a:ext cx="1558724" cy="15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04"/>
    </mc:Choice>
    <mc:Fallback>
      <p:transition spd="slow" advTm="4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Key Results: 3D Leg Phantom &amp; Fractures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72031" y="1555409"/>
            <a:ext cx="8604403" cy="415090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FRACTURE WIDTH</a:t>
            </a:r>
            <a:endParaRPr lang="en-US" dirty="0"/>
          </a:p>
          <a:p>
            <a:r>
              <a:rPr lang="en-US" dirty="0"/>
              <a:t>Narrow width → thin, subtle line</a:t>
            </a:r>
          </a:p>
          <a:p>
            <a:r>
              <a:rPr lang="en-US" dirty="0"/>
              <a:t>Wider fractures → darker, more distinct separation in bone</a:t>
            </a:r>
          </a:p>
          <a:p>
            <a:r>
              <a:rPr lang="en-US" dirty="0"/>
              <a:t>Fracture contrast increases with width</a:t>
            </a:r>
          </a:p>
          <a:p>
            <a:r>
              <a:rPr lang="en-US" b="1" dirty="0"/>
              <a:t>FRACTURE ANGLE</a:t>
            </a:r>
            <a:endParaRPr lang="en-US" dirty="0"/>
          </a:p>
          <a:p>
            <a:r>
              <a:rPr lang="en-US" dirty="0"/>
              <a:t>0° fracture → sharp, clean vertical separation</a:t>
            </a:r>
          </a:p>
          <a:p>
            <a:r>
              <a:rPr lang="en-US" dirty="0"/>
              <a:t>Oblique fractures → appear smeared due to multi-slice overlap</a:t>
            </a:r>
          </a:p>
          <a:p>
            <a:r>
              <a:rPr lang="en-US" dirty="0"/>
              <a:t>More difficult to visually isolate compared to perpendicular fractures</a:t>
            </a:r>
          </a:p>
          <a:p>
            <a:r>
              <a:rPr lang="en-US" b="1" dirty="0"/>
              <a:t>APPLICATIONS</a:t>
            </a:r>
            <a:endParaRPr lang="en-US" dirty="0"/>
          </a:p>
          <a:p>
            <a:r>
              <a:rPr lang="en-US" dirty="0"/>
              <a:t>Demonstrates how x-ray geometry affects fracture detectability</a:t>
            </a:r>
          </a:p>
          <a:p>
            <a:r>
              <a:rPr lang="en-US" dirty="0"/>
              <a:t>Provides a sandbox for studying imaging physics and diagnostic visibility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B936E5-42A6-C15E-A47E-4772EBAEA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15183" y="2559692"/>
            <a:ext cx="1738616" cy="17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80"/>
    </mc:Choice>
    <mc:Fallback>
      <p:transition spd="slow" advTm="2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d5118b7-eb4a-402b-bf5c-0b46a892680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FCA57976D3674EBE84202F77A910AF" ma:contentTypeVersion="7" ma:contentTypeDescription="Create a new document." ma:contentTypeScope="" ma:versionID="b9917f79c2dceb1ebcb1ac4ce8fb5b21">
  <xsd:schema xmlns:xsd="http://www.w3.org/2001/XMLSchema" xmlns:xs="http://www.w3.org/2001/XMLSchema" xmlns:p="http://schemas.microsoft.com/office/2006/metadata/properties" xmlns:ns3="ad5118b7-eb4a-402b-bf5c-0b46a8926805" xmlns:ns4="40d67449-6a1e-4a2d-86fb-f22e613a60f7" targetNamespace="http://schemas.microsoft.com/office/2006/metadata/properties" ma:root="true" ma:fieldsID="50fbbff63056cd3ecf3320b2bfa13a6a" ns3:_="" ns4:_="">
    <xsd:import namespace="ad5118b7-eb4a-402b-bf5c-0b46a8926805"/>
    <xsd:import namespace="40d67449-6a1e-4a2d-86fb-f22e613a60f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5118b7-eb4a-402b-bf5c-0b46a8926805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67449-6a1e-4a2d-86fb-f22e613a60f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0d67449-6a1e-4a2d-86fb-f22e613a60f7"/>
    <ds:schemaRef ds:uri="ad5118b7-eb4a-402b-bf5c-0b46a892680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FF2CD6-FD4E-4AA9-9E7C-9FBA008A6D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5118b7-eb4a-402b-bf5c-0b46a8926805"/>
    <ds:schemaRef ds:uri="40d67449-6a1e-4a2d-86fb-f22e613a60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{39884BC7-0864-4A0D-AB3C-4618A821D8F2}TF44172dc5-d19e-4d2a-aaf3-e2c69a283fd81f4275d0_win32-950e754c5494</Template>
  <TotalTime>1678</TotalTime>
  <Words>654</Words>
  <Application>Microsoft Office PowerPoint</Application>
  <PresentationFormat>Widescreen</PresentationFormat>
  <Paragraphs>93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Calibri,Sans-Serif</vt:lpstr>
      <vt:lpstr>Tenorite</vt:lpstr>
      <vt:lpstr>Custom</vt:lpstr>
      <vt:lpstr>Virtual X-ray Simulation  By Amber Kaul &amp; Derek Herrera</vt:lpstr>
      <vt:lpstr>WHAT WE BUILT </vt:lpstr>
      <vt:lpstr>The Physics used </vt:lpstr>
      <vt:lpstr>What you can do</vt:lpstr>
      <vt:lpstr>HOW THE SIMULATOR WORKS</vt:lpstr>
      <vt:lpstr>Phantom Models</vt:lpstr>
      <vt:lpstr>Geometry &amp; Energy Methods</vt:lpstr>
      <vt:lpstr>Key Results: 2D Phantom</vt:lpstr>
      <vt:lpstr>Key Results: 3D Leg Phantom &amp; Fractures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Kaul, Amber</dc:creator>
  <cp:lastModifiedBy>Kaul, Amber</cp:lastModifiedBy>
  <cp:revision>2</cp:revision>
  <dcterms:created xsi:type="dcterms:W3CDTF">2025-12-09T01:12:19Z</dcterms:created>
  <dcterms:modified xsi:type="dcterms:W3CDTF">2025-12-10T05:11:12Z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0x010100C9FCA57976D3674EBE84202F77A910AF</vt:lpwstr>
  </property>
</Properties>
</file>